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56" r:id="rId3"/>
    <p:sldId id="259" r:id="rId4"/>
    <p:sldId id="258" r:id="rId5"/>
    <p:sldId id="260" r:id="rId6"/>
    <p:sldId id="261" r:id="rId7"/>
    <p:sldId id="257" r:id="rId8"/>
    <p:sldId id="262" r:id="rId9"/>
    <p:sldId id="263" r:id="rId10"/>
    <p:sldId id="269" r:id="rId11"/>
    <p:sldId id="264" r:id="rId12"/>
    <p:sldId id="271" r:id="rId13"/>
    <p:sldId id="265" r:id="rId14"/>
    <p:sldId id="272" r:id="rId15"/>
    <p:sldId id="273" r:id="rId16"/>
    <p:sldId id="266" r:id="rId17"/>
    <p:sldId id="268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2629-0FD2-42FA-9CDB-EF53F598E7D6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82BE2-D626-437C-B91B-67C0593AC0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60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804" indent="-285694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2776" indent="-228556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599886" indent="-228556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6997" indent="-228556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107" indent="-22855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218" indent="-22855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8328" indent="-22855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5438" indent="-22855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137D8D93-84B5-40A2-B7E4-E333E7CCADEB}" type="slidenum">
              <a:rPr kumimoji="0" lang="zh-TW" altLang="en-US" smtClean="0"/>
              <a:pPr/>
              <a:t>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blipFill dpi="0"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08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hua.thb.gov.tw/SubPages/&#21335;&#28595;&#21644;&#24179;&#27573;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suhua.thb.gov.tw/SubPages/&#21644;&#20013;&#22823;&#28165;&#27700;&#27573;.html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uhua.thb.gov.tw/SubPages/&#21335;&#28595;&#21644;&#24179;&#27573;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suhua.thb.gov.tw/SubPages/&#21644;&#20013;&#22823;&#28165;&#27700;&#27573;.htm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uhua.thb.gov.tw/SubPages/&#34311;&#28595;&#26481;&#28595;&#27573;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uhua.thb.gov.tw/SubPages/&#21335;&#28595;&#21644;&#24179;&#27573;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uhua.thb.gov.tw/SubPages/&#21644;&#20013;&#22823;&#28165;&#27700;&#27573;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news.ltn.com.tw/photo/life/breakingnews/1951817_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827516" y="1738405"/>
            <a:ext cx="2827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新年到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2258" y="3429000"/>
            <a:ext cx="7639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祝福大家新年快樂</a:t>
            </a:r>
            <a:endParaRPr lang="zh-TW" altLang="en-US" sz="7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985351" y="1340769"/>
            <a:ext cx="4752214" cy="1626270"/>
          </a:xfrm>
          <a:prstGeom prst="horizontalScroll">
            <a:avLst>
              <a:gd name="adj" fmla="val 25000"/>
            </a:avLst>
          </a:prstGeom>
          <a:solidFill>
            <a:srgbClr val="CC0000"/>
          </a:solidFill>
          <a:ln w="38100">
            <a:solidFill>
              <a:srgbClr val="00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zh-TW" alt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0" y="1988840"/>
            <a:ext cx="9144000" cy="4248150"/>
          </a:xfrm>
          <a:prstGeom prst="horizontalScroll">
            <a:avLst>
              <a:gd name="adj" fmla="val 20764"/>
            </a:avLst>
          </a:prstGeom>
          <a:solidFill>
            <a:srgbClr val="CC0000"/>
          </a:solidFill>
          <a:ln w="38100">
            <a:solidFill>
              <a:srgbClr val="00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 sz="1800" b="0">
              <a:solidFill>
                <a:srgbClr val="CC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335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邵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厚潔說， 斥資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528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億元興建的蘇花改工程，分蘇澳到東澳、南澳到和平、和中到大清水（即和平到崇德）三個路段開闢，長約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38.8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公里，全線通車後，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原行車</a:t>
            </a:r>
            <a:r>
              <a:rPr lang="en-US" altLang="zh-TW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r>
              <a:rPr lang="en-US" altLang="zh-TW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分，可縮短為</a:t>
            </a:r>
            <a:r>
              <a:rPr lang="en-US" altLang="zh-TW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分鐘，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大約每段路可縮短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分鐘左右；其中蘇澳到東澳段進度已達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80%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以上，預計年底就可開始進行隧道消防測試工作，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明年元月可通車，約可縮短</a:t>
            </a:r>
            <a:r>
              <a:rPr lang="en-US" altLang="zh-TW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分鐘路程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0" y="3351367"/>
            <a:ext cx="914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過年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除夕：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2018.02.15.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75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蘇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花改工程處指出，隧道工程一直遭遇不同地質挑戰，蘇澳至東澳段的東澳隧道長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3.4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公里，施工時遭遇坍塌、擠壓變形及大量湧水等，耗時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1056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天，在去年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日南下貫通；最長的觀音隧道（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7.9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公里），遭遇觀音斷層及樟樹山斷層等變質岩區，經歷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1445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天才貫通；蘇澳到和平間最後一個貫通的谷風隧道，北上已在去年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日貫通，南下隧道隨後也貫通；靠花蓮端的和中至大清水段，有中仁和仁水兩個隧道目前也將開挖。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至於未納入蘇花改工程中的東澳到南澳段，公路總局第四區養護工程處長廖吳章說，目前也針對這個路段進行路段改善的規劃，預計將針對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處彎道改善，讓慢速的大貨車可以有避車空間，後方車輛先行，避免大型車輛造成車流不順暢；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而未來蘇花改通車後，原先舊的蘇花公路路段，也將會朝向生態、旅遊的道路發展。</a:t>
            </a:r>
          </a:p>
        </p:txBody>
      </p:sp>
    </p:spTree>
    <p:extLst>
      <p:ext uri="{BB962C8B-B14F-4D97-AF65-F5344CB8AC3E}">
        <p14:creationId xmlns:p14="http://schemas.microsoft.com/office/powerpoint/2010/main" val="29339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>
            <a:grpSpLocks noChangeAspect="1"/>
          </p:cNvGrpSpPr>
          <p:nvPr/>
        </p:nvGrpSpPr>
        <p:grpSpPr>
          <a:xfrm>
            <a:off x="0" y="1628800"/>
            <a:ext cx="9114234" cy="1840762"/>
            <a:chOff x="29766" y="1039090"/>
            <a:chExt cx="5800873" cy="1171577"/>
          </a:xfrm>
        </p:grpSpPr>
        <p:pic>
          <p:nvPicPr>
            <p:cNvPr id="2050" name="Picture 2" descr="蘇澳～東澳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" y="1039090"/>
              <a:ext cx="1590675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南澳～和平段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441" y="1039092"/>
              <a:ext cx="2219325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和中～大清水段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439" y="1039091"/>
              <a:ext cx="19812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文字方塊 2"/>
          <p:cNvSpPr txBox="1"/>
          <p:nvPr/>
        </p:nvSpPr>
        <p:spPr>
          <a:xfrm>
            <a:off x="251520" y="37170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C00000"/>
                </a:solidFill>
              </a:rPr>
              <a:t>2018.01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06621" y="37170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C00000"/>
                </a:solidFill>
              </a:rPr>
              <a:t>2019.12.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21666" y="374312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C00000"/>
                </a:solidFill>
              </a:rPr>
              <a:t>2019.12.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578515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蘇花改年底完工　蘇澳恐成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停車場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TW" altLang="en-US" sz="2800" b="1" dirty="0" smtClean="0">
                <a:solidFill>
                  <a:srgbClr val="0000CC"/>
                </a:solidFill>
              </a:rPr>
              <a:t>若</a:t>
            </a:r>
            <a:r>
              <a:rPr lang="zh-TW" altLang="en-US" sz="2800" b="1" dirty="0">
                <a:solidFill>
                  <a:srgbClr val="0000CC"/>
                </a:solidFill>
              </a:rPr>
              <a:t>以每年到花東有</a:t>
            </a:r>
            <a:r>
              <a:rPr lang="en-US" altLang="zh-TW" sz="2800" b="1" dirty="0">
                <a:solidFill>
                  <a:srgbClr val="0000CC"/>
                </a:solidFill>
              </a:rPr>
              <a:t>800</a:t>
            </a:r>
            <a:r>
              <a:rPr lang="zh-TW" altLang="en-US" sz="2800" b="1" dirty="0">
                <a:solidFill>
                  <a:srgbClr val="0000CC"/>
                </a:solidFill>
              </a:rPr>
              <a:t>萬輛次的車潮，透過軌道運輸，可抒解車流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並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….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。</a:t>
            </a:r>
            <a:endParaRPr lang="en-US" altLang="zh-TW" sz="2800" b="1" dirty="0" smtClean="0">
              <a:solidFill>
                <a:srgbClr val="0000CC"/>
              </a:solidFill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/>
              <a:t>花蓮農地 疑又吹起炒作風</a:t>
            </a:r>
            <a:endParaRPr lang="en-US" altLang="zh-TW" sz="2800" b="1" dirty="0" smtClean="0">
              <a:solidFill>
                <a:srgbClr val="0000CC"/>
              </a:solidFill>
            </a:endParaRPr>
          </a:p>
          <a:p>
            <a:pPr>
              <a:lnSpc>
                <a:spcPct val="200000"/>
              </a:lnSpc>
            </a:pPr>
            <a:endParaRPr lang="zh-TW" alt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5705" y="-5898"/>
            <a:ext cx="182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最近新聞</a:t>
            </a:r>
          </a:p>
        </p:txBody>
      </p:sp>
    </p:spTree>
    <p:extLst>
      <p:ext uri="{BB962C8B-B14F-4D97-AF65-F5344CB8AC3E}">
        <p14:creationId xmlns:p14="http://schemas.microsoft.com/office/powerpoint/2010/main" val="3953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578515"/>
            <a:ext cx="8892480" cy="12775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花蓮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農地 疑又吹起炒作風</a:t>
            </a:r>
            <a:endParaRPr lang="en-US" alt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金雞年到來，花蓮地區房地產業逐漸走出低迷滯銷困境？根據花蓮房地產業者表示，從新年期間開始，網路上花蓮房地產諮詢情形開始熱絡起來，尤其市區福德段及四維段的市地重劃政策利多，交投熱絡。不過，也有人認為背後有財團在炒作農地？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為解決蘇花改一○八年逐段通車後的龐大交通車流，政府著手研提應變措施，分別於一九三線福德段太平洋公園前（約三十八公頃）與慈濟四維段（約十公頃）刻正辦理都市計畫變更，規劃建造大型停車塔、停車場，滿足民眾及遊客停車需求；火車站前空地則設置轉運站，紓解市區車流。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房地產業者說，去年五二○新政府上台後，因九二共識問題，導致陸客驟減，連帶房地產也遭殃，花蓮很多建設公司紛紛取消推案，房地產交易異常冷清，半年過去，於農曆春節期間，網路上詢問度開始熱絡起來，預料花蓮房地產會逐漸走出谷底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。房地產業者指出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從去年底開始，福德段內農業區交投就相當火熱，每坪農地成交價約在五萬元左右，據了解，有特定開發公司及人士大肆收購該區農地，據業內人士透露，如果市地重劃順利完成，每百坪農地分回四十坪建地，每坪土地成本僅十萬元左右，預期重劃區內建地價格會上看起碼二十萬元，土地價差翻倍，吸引口袋夠深的金主進場收購農地，據知，也有幾名財力頗厚實的民代也參與購買土地，一致看好福德段的土地將會看漲。　至於四維段土地，也是交易相當熱絡，農地的成交價每坪約在三、四萬間或四、五萬間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5705" y="-5898"/>
            <a:ext cx="182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最近新聞</a:t>
            </a:r>
          </a:p>
        </p:txBody>
      </p:sp>
    </p:spTree>
    <p:extLst>
      <p:ext uri="{BB962C8B-B14F-4D97-AF65-F5344CB8AC3E}">
        <p14:creationId xmlns:p14="http://schemas.microsoft.com/office/powerpoint/2010/main" val="10306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-5870357"/>
            <a:ext cx="8892480" cy="12775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花蓮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農地 疑又吹起炒作風</a:t>
            </a:r>
            <a:endParaRPr lang="en-US" alt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金雞年到來，花蓮地區房地產業逐漸走出低迷滯銷困境？根據花蓮房地產業者表示，從新年期間開始，網路上花蓮房地產諮詢情形開始熱絡起來，尤其市區福德段及四維段的市地重劃政策利多，交投熱絡。不過，也有人認為背後有財團在炒作農地？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為解決蘇花改一○八年逐段通車後的龐大交通車流，政府著手研提應變措施，分別於一九三線福德段太平洋公園前（約三十八公頃）與慈濟四維段（約十公頃）刻正辦理都市計畫變更，規劃建造大型停車塔、停車場，滿足民眾及遊客停車需求；火車站前空地則設置轉運站，紓解市區車流。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房地產業者說，去年五二○新政府上台後，因九二共識問題，導致陸客驟減，連帶房地產也遭殃，花蓮很多建設公司紛紛取消推案，房地產交易異常冷清，半年過去，於農曆春節期間，網路上詢問度開始熱絡起來，預料花蓮房地產會逐漸走出谷底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。房地產業者指出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從去年底開始，福德段內農業區交投就相當火熱，每坪農地成交價約在五萬元左右，據了解，有特定開發公司及人士大肆收購該區農地，據業內人士透露，如果市地重劃順利完成，每百坪農地分回四十坪建地，每坪土地成本僅十萬元左右，預期重劃區內建地價格會上看起碼二十萬元，土地價差翻倍，吸引口袋夠深的金主進場收購農地，據知，也有幾名財力頗厚實的民代也參與購買土地，一致看好福德段的土地將會看漲。　至於四維段土地，也是交易相當熱絡，農地的成交價每坪約在三、四萬間或四、五萬間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79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8584" y="0"/>
            <a:ext cx="91525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綜合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分析</a:t>
            </a:r>
            <a:endParaRPr lang="en-US" altLang="zh-TW" sz="28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通車時間會確定嗎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宜蘭遊客會被花蓮拉走嗎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會有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800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萬輛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  車潮嗎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宜蘭會因旅客被花蓮拉走而房價下跌嗎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花蓮會因遊客增加而房價上揚嗎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如果花蓮會房價會上揚何時透入是最佳時點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沿途的東澳南澳和平有投資價值嗎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花蓮可以投資的區位在哪裡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花蓮的不動產交易真的會因此再熱絡嗎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4" name="十二角星形 3"/>
          <p:cNvSpPr/>
          <p:nvPr/>
        </p:nvSpPr>
        <p:spPr>
          <a:xfrm>
            <a:off x="4211960" y="849873"/>
            <a:ext cx="4958829" cy="2520280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礁溪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冷泉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太魯閣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山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吊橋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七星潭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花東縱谷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.2020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選舉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endParaRPr lang="en-US" altLang="zh-TW" sz="2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競合</a:t>
            </a:r>
            <a:endParaRPr lang="zh-TW" altLang="en-US" sz="2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-16286"/>
            <a:ext cx="9152583" cy="1029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4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我今天講的屁話</a:t>
            </a:r>
            <a:r>
              <a:rPr lang="zh-TW" altLang="en-US" sz="4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你們還相信嗎</a:t>
            </a:r>
            <a:r>
              <a:rPr lang="en-US" altLang="zh-TW" sz="4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3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9306"/>
            <a:ext cx="9152583" cy="701730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TW" sz="6000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祝福大家</a:t>
            </a:r>
            <a:endParaRPr lang="en-US" altLang="zh-TW" sz="6000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新年如意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順利</a:t>
            </a:r>
            <a:endParaRPr lang="en-US" altLang="zh-TW" sz="6000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賺大錢</a:t>
            </a:r>
            <a:endParaRPr lang="en-US" altLang="zh-TW" sz="6000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endParaRPr lang="zh-TW" altLang="en-US" sz="6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3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2878" y="177281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2017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年底蘇花改部分通車</a:t>
            </a:r>
            <a:endParaRPr lang="en-US" altLang="zh-TW" sz="3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看</a:t>
            </a:r>
            <a:r>
              <a:rPr lang="en-US" altLang="zh-TW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2020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年宜花的變化</a:t>
            </a:r>
            <a:endParaRPr lang="zh-TW" altLang="en-US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-30883" y="0"/>
            <a:ext cx="9144000" cy="1584176"/>
          </a:xfrm>
          <a:prstGeom prst="horizontalScroll">
            <a:avLst>
              <a:gd name="adj" fmla="val 20764"/>
            </a:avLst>
          </a:prstGeom>
          <a:solidFill>
            <a:srgbClr val="CC0000"/>
          </a:solidFill>
          <a:ln w="38100">
            <a:solidFill>
              <a:srgbClr val="00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 sz="1800" b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-33191" y="5273824"/>
            <a:ext cx="9144000" cy="1584176"/>
          </a:xfrm>
          <a:prstGeom prst="horizontalScroll">
            <a:avLst>
              <a:gd name="adj" fmla="val 20764"/>
            </a:avLst>
          </a:prstGeom>
          <a:solidFill>
            <a:srgbClr val="CC0000"/>
          </a:solidFill>
          <a:ln w="38100">
            <a:solidFill>
              <a:srgbClr val="00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 sz="1800" b="0">
              <a:solidFill>
                <a:srgbClr val="CC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>
            <a:grpSpLocks noChangeAspect="1"/>
          </p:cNvGrpSpPr>
          <p:nvPr/>
        </p:nvGrpSpPr>
        <p:grpSpPr>
          <a:xfrm>
            <a:off x="0" y="1628800"/>
            <a:ext cx="9114234" cy="1840762"/>
            <a:chOff x="29766" y="1039090"/>
            <a:chExt cx="5800873" cy="1171577"/>
          </a:xfrm>
        </p:grpSpPr>
        <p:pic>
          <p:nvPicPr>
            <p:cNvPr id="2050" name="Picture 2" descr="蘇澳～東澳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" y="1039090"/>
              <a:ext cx="1590675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南澳～和平段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441" y="1039092"/>
              <a:ext cx="2219325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和中～大清水段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439" y="1039091"/>
              <a:ext cx="19812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6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蘇澳～東澳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53" y="1268760"/>
            <a:ext cx="9198353" cy="3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hua.thb.gov.tw/SubPages/images/蘇澳-東澳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21145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hlinkClick r:id="rId4"/>
          </p:cNvPr>
          <p:cNvSpPr/>
          <p:nvPr/>
        </p:nvSpPr>
        <p:spPr>
          <a:xfrm>
            <a:off x="0" y="5081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http://suhua.thb.gov.tw/SubPages/</a:t>
            </a:r>
            <a:r>
              <a:rPr lang="zh-TW" altLang="en-US" sz="2800" dirty="0"/>
              <a:t>蘇澳東澳段</a:t>
            </a:r>
            <a:r>
              <a:rPr lang="en-US" altLang="zh-TW" sz="2800" dirty="0"/>
              <a:t>.html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535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蘇澳～東澳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1" y="1268760"/>
            <a:ext cx="9147691" cy="33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uhua.thb.gov.tw/SubPages/images/南澳-和平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21145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hlinkClick r:id="rId4"/>
          </p:cNvPr>
          <p:cNvSpPr/>
          <p:nvPr/>
        </p:nvSpPr>
        <p:spPr>
          <a:xfrm>
            <a:off x="0" y="464660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http://suhua.thb.gov.tw/SubPages/</a:t>
            </a:r>
            <a:r>
              <a:rPr lang="zh-TW" altLang="en-US" sz="2800" dirty="0"/>
              <a:t>南澳和平段</a:t>
            </a:r>
            <a:r>
              <a:rPr lang="en-US" altLang="zh-TW" sz="2800" dirty="0"/>
              <a:t>.html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93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蘇澳～東澳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11799" cy="36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uhua.thb.gov.tw/SubPages/images/和中-大清水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49" y="49212"/>
            <a:ext cx="21145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hlinkClick r:id="rId4"/>
          </p:cNvPr>
          <p:cNvSpPr/>
          <p:nvPr/>
        </p:nvSpPr>
        <p:spPr>
          <a:xfrm>
            <a:off x="-1" y="4857066"/>
            <a:ext cx="9111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http://suhua.thb.gov.tw/SubPages/</a:t>
            </a:r>
            <a:r>
              <a:rPr lang="zh-TW" altLang="en-US" sz="2800" dirty="0"/>
              <a:t>和中大清水段</a:t>
            </a:r>
            <a:r>
              <a:rPr lang="en-US" altLang="zh-TW" sz="2800" dirty="0"/>
              <a:t>.html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93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3204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4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4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之外</a:t>
            </a:r>
            <a:endParaRPr lang="en-US" altLang="zh-TW" sz="4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是否</a:t>
            </a:r>
            <a:endParaRPr lang="en-US" altLang="zh-TW" sz="48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還有</a:t>
            </a:r>
            <a:r>
              <a:rPr lang="zh-TW" altLang="en-US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一片天</a:t>
            </a:r>
            <a:endParaRPr lang="en-US" altLang="zh-TW" sz="48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0" y="3474011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>
                <a:latin typeface="標楷體" pitchFamily="65" charset="-120"/>
                <a:ea typeface="標楷體" pitchFamily="65" charset="-120"/>
              </a:rPr>
              <a:t>天</a:t>
            </a:r>
            <a:r>
              <a:rPr lang="zh-TW" altLang="en-US" sz="9600" b="1" dirty="0" smtClean="0">
                <a:latin typeface="標楷體" pitchFamily="65" charset="-120"/>
                <a:ea typeface="標楷體" pitchFamily="65" charset="-120"/>
              </a:rPr>
              <a:t>啊</a:t>
            </a:r>
            <a:endParaRPr lang="en-US" altLang="zh-TW" sz="96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9600" b="1" dirty="0">
                <a:latin typeface="標楷體" pitchFamily="65" charset="-120"/>
                <a:ea typeface="標楷體" pitchFamily="65" charset="-120"/>
              </a:rPr>
              <a:t>別做夢了</a:t>
            </a:r>
          </a:p>
        </p:txBody>
      </p:sp>
    </p:spTree>
    <p:extLst>
      <p:ext uri="{BB962C8B-B14F-4D97-AF65-F5344CB8AC3E}">
        <p14:creationId xmlns:p14="http://schemas.microsoft.com/office/powerpoint/2010/main" val="4317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蘇花改工程處：蘇花改全線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年通車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 descr="http://img.ltn.com.tw/Upload/liveNews/BigPic/600_195181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" y="527001"/>
            <a:ext cx="8244408" cy="535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20588" y="59492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蘇花公路改善工程目前可看到已經具有完整的路型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蘇花公路改善工程處提供）</a:t>
            </a:r>
          </a:p>
        </p:txBody>
      </p:sp>
    </p:spTree>
    <p:extLst>
      <p:ext uri="{BB962C8B-B14F-4D97-AF65-F5344CB8AC3E}">
        <p14:creationId xmlns:p14="http://schemas.microsoft.com/office/powerpoint/2010/main" val="2948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蘇花公路改善工程蘇澳段目前可看到已經具有完整的路型。（蘇花公路改善工程處提供）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12" y="2780928"/>
            <a:ext cx="6260624" cy="40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-1024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自由時報   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2017-01-18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公路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總局蘇花公路改善工程處今天在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花蓮舉行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蘇花改工程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進度說明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會，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處長說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，蘇花改第一階段蘇澳到東澳段，保證在今年底可完工，順利的話預計明年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月前可通車，而南澳至和平段、和平到崇德段都預計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年通車，目前整體施工進度達到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64.2%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，之前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停工的漢本段考古遺址已有進展。</a:t>
            </a:r>
          </a:p>
        </p:txBody>
      </p:sp>
    </p:spTree>
    <p:extLst>
      <p:ext uri="{BB962C8B-B14F-4D97-AF65-F5344CB8AC3E}">
        <p14:creationId xmlns:p14="http://schemas.microsoft.com/office/powerpoint/2010/main" val="34443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706</Words>
  <Application>Microsoft Office PowerPoint</Application>
  <PresentationFormat>如螢幕大小 (4:3)</PresentationFormat>
  <Paragraphs>56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131613</cp:lastModifiedBy>
  <cp:revision>12</cp:revision>
  <dcterms:created xsi:type="dcterms:W3CDTF">2017-02-08T09:09:28Z</dcterms:created>
  <dcterms:modified xsi:type="dcterms:W3CDTF">2017-03-17T00:44:02Z</dcterms:modified>
</cp:coreProperties>
</file>